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309" r:id="rId2"/>
    <p:sldId id="316" r:id="rId3"/>
    <p:sldId id="317" r:id="rId4"/>
    <p:sldId id="318" r:id="rId5"/>
    <p:sldId id="319" r:id="rId6"/>
    <p:sldId id="320" r:id="rId7"/>
    <p:sldId id="322" r:id="rId8"/>
    <p:sldId id="323" r:id="rId9"/>
    <p:sldId id="321" r:id="rId10"/>
    <p:sldId id="257" r:id="rId11"/>
    <p:sldId id="291" r:id="rId12"/>
    <p:sldId id="278" r:id="rId13"/>
    <p:sldId id="324" r:id="rId14"/>
    <p:sldId id="262" r:id="rId15"/>
    <p:sldId id="280" r:id="rId16"/>
    <p:sldId id="310" r:id="rId17"/>
    <p:sldId id="281" r:id="rId18"/>
    <p:sldId id="283" r:id="rId19"/>
    <p:sldId id="293" r:id="rId20"/>
    <p:sldId id="294" r:id="rId21"/>
    <p:sldId id="311" r:id="rId22"/>
    <p:sldId id="284" r:id="rId23"/>
    <p:sldId id="312" r:id="rId24"/>
    <p:sldId id="285" r:id="rId25"/>
    <p:sldId id="287" r:id="rId26"/>
    <p:sldId id="299" r:id="rId27"/>
    <p:sldId id="286" r:id="rId28"/>
    <p:sldId id="313" r:id="rId29"/>
    <p:sldId id="297" r:id="rId30"/>
    <p:sldId id="298" r:id="rId31"/>
    <p:sldId id="289" r:id="rId32"/>
    <p:sldId id="314" r:id="rId33"/>
    <p:sldId id="279" r:id="rId34"/>
    <p:sldId id="296" r:id="rId35"/>
    <p:sldId id="325" r:id="rId36"/>
    <p:sldId id="315" r:id="rId37"/>
    <p:sldId id="295" r:id="rId38"/>
    <p:sldId id="300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30D23"/>
    <a:srgbClr val="CC0000"/>
    <a:srgbClr val="023A91"/>
    <a:srgbClr val="013990"/>
    <a:srgbClr val="236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40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2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604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23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36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62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69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章节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652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42864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158536"/>
            <a:ext cx="8616950" cy="4930775"/>
          </a:xfr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8103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60350" y="1149013"/>
            <a:ext cx="862965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260350" y="1720513"/>
            <a:ext cx="862965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192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71237"/>
            <a:ext cx="396240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71237"/>
            <a:ext cx="4260850" cy="4897438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sz="2200"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幼圆" panose="02010509060101010101" pitchFamily="49" charset="-122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0350" y="603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2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112791"/>
            <a:ext cx="400685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350" y="1724773"/>
            <a:ext cx="400685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112791"/>
            <a:ext cx="4305300" cy="445293"/>
          </a:xfrm>
        </p:spPr>
        <p:txBody>
          <a:bodyPr anchor="t">
            <a:noAutofit/>
          </a:bodyPr>
          <a:lstStyle>
            <a:lvl1pPr marL="0" indent="0">
              <a:buNone/>
              <a:defRPr sz="3000" b="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724773"/>
            <a:ext cx="4305300" cy="4308473"/>
          </a:xfrm>
        </p:spPr>
        <p:txBody>
          <a:bodyPr/>
          <a:lstStyle>
            <a:lvl1pPr marL="228600" indent="-360000">
              <a:buClr>
                <a:schemeClr val="accent1"/>
              </a:buClr>
              <a:buFont typeface="Wingdings" panose="05000000000000000000" pitchFamily="2" charset="2"/>
              <a:buChar char="p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59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0350" y="73027"/>
            <a:ext cx="78867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 baseline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8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76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841626"/>
            <a:ext cx="7886700" cy="132556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aseline="0">
                <a:solidFill>
                  <a:schemeClr val="tx2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00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350" y="1050917"/>
            <a:ext cx="8629650" cy="5070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" name="标题占位符 7"/>
          <p:cNvSpPr>
            <a:spLocks noGrp="1"/>
          </p:cNvSpPr>
          <p:nvPr>
            <p:ph type="title"/>
          </p:nvPr>
        </p:nvSpPr>
        <p:spPr>
          <a:xfrm>
            <a:off x="260350" y="50800"/>
            <a:ext cx="7194550" cy="78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7090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690" r:id="rId9"/>
    <p:sldLayoutId id="2147483692" r:id="rId10"/>
    <p:sldLayoutId id="2147483664" r:id="rId11"/>
    <p:sldLayoutId id="2147483665" r:id="rId12"/>
    <p:sldLayoutId id="2147483666" r:id="rId13"/>
    <p:sldLayoutId id="214748366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幼圆" panose="02010509060101010101" pitchFamily="49" charset="-122"/>
          <a:cs typeface="+mj-cs"/>
        </a:defRPr>
      </a:lvl1pPr>
    </p:titleStyle>
    <p:bodyStyle>
      <a:lvl1pPr marL="228600" indent="-3600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120000"/>
        <a:buFont typeface="Wingdings" panose="05000000000000000000" pitchFamily="2" charset="2"/>
        <a:buChar char="p"/>
        <a:defRPr sz="22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1pPr>
      <a:lvl2pPr marL="6858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20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8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4pPr>
      <a:lvl5pPr marL="20574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Wingdings" panose="05000000000000000000" pitchFamily="2" charset="2"/>
        <a:buChar char="l"/>
        <a:defRPr sz="1600" kern="1200" baseline="0">
          <a:solidFill>
            <a:schemeClr val="tx1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wmf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log.csdn.net/william_munch/article/details/87172257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huggingface.co/models?sort=downloads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rankings.org/#/index?mlmining&amp;worl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srankings.org/#/index?mlmining&amp;worl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csrankings.org/#/index?mlmining&amp;world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87858" y="5559552"/>
            <a:ext cx="400110" cy="5364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spc="-300" dirty="0">
                <a:latin typeface="华文仿宋" panose="02010600040101010101" pitchFamily="2" charset="-122"/>
                <a:ea typeface="华文仿宋" panose="02010600040101010101" pitchFamily="2" charset="-122"/>
              </a:rPr>
              <a:t>胡鹏</a:t>
            </a:r>
          </a:p>
        </p:txBody>
      </p:sp>
    </p:spTree>
    <p:extLst>
      <p:ext uri="{BB962C8B-B14F-4D97-AF65-F5344CB8AC3E}">
        <p14:creationId xmlns:p14="http://schemas.microsoft.com/office/powerpoint/2010/main" val="191127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r>
              <a:rPr kumimoji="1"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 pitchFamily="34" charset="0"/>
              </a:rPr>
              <a:t>第一章：绪论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0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824" y="1105392"/>
            <a:ext cx="8616950" cy="591866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假设空间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应用现状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阅读材料</a:t>
            </a:r>
          </a:p>
        </p:txBody>
      </p:sp>
    </p:spTree>
    <p:extLst>
      <p:ext uri="{BB962C8B-B14F-4D97-AF65-F5344CB8AC3E}">
        <p14:creationId xmlns:p14="http://schemas.microsoft.com/office/powerpoint/2010/main" val="274417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机器学习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999739" y="1060148"/>
                <a:ext cx="6989982" cy="1855431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“假设用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来评估计算机程序在某任务类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上的性能，若一个程序通过</a:t>
                </a:r>
                <a:r>
                  <a:rPr lang="zh-CN" altLang="en-US" sz="2200" dirty="0">
                    <a:solidFill>
                      <a:srgbClr val="C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利用经验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C00000"/>
                        </a:solidFill>
                        <a:latin typeface="Cambria Math"/>
                      </a:rPr>
                      <m:t>𝐸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rgbClr val="00B050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zh-CN" altLang="en-US" sz="2200" dirty="0">
                    <a:solidFill>
                      <a:srgbClr val="00B05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任务上</a:t>
                </a:r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获得了性能改善，则我们就说关于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𝑇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/>
                      </a:rPr>
                      <m:t>𝑃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，该程序对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zh-CN" altLang="en-US" sz="22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进行了学习”</a:t>
                </a:r>
              </a:p>
            </p:txBody>
          </p:sp>
        </mc:Choice>
        <mc:Fallback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39" y="1060148"/>
                <a:ext cx="6989982" cy="1855431"/>
              </a:xfrm>
              <a:prstGeom prst="rect">
                <a:avLst/>
              </a:prstGeom>
              <a:blipFill>
                <a:blip r:embed="rId2"/>
                <a:stretch>
                  <a:fillRect l="-1087" r="-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>
            <a:spLocks noGrp="1"/>
          </p:cNvSpPr>
          <p:nvPr/>
        </p:nvSpPr>
        <p:spPr>
          <a:xfrm>
            <a:off x="999739" y="4701648"/>
            <a:ext cx="7188064" cy="1340398"/>
          </a:xfrm>
          <a:prstGeom prst="rect">
            <a:avLst/>
          </a:prstGeom>
        </p:spPr>
        <p:txBody>
          <a:bodyPr vert="horz" lIns="91440" tIns="46800" rIns="91440" bIns="45720" rtlCol="0">
            <a:normAutofit fontScale="925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机器学习致力于研究如何</a:t>
            </a:r>
            <a:r>
              <a:rPr lang="zh-CN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通过计算的手段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利用经验来改善系统自身的性能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，从而在计算机上</a:t>
            </a:r>
            <a:r>
              <a:rPr lang="zh-CN" altLang="en-US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从数据中产生“模型”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，用于对新的情况给出判断。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2C63B6-7DAE-A723-CC43-7B36C77B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61" y="2460171"/>
            <a:ext cx="7226300" cy="2133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33C3E6-F463-2CFC-8F9E-01009C1DC697}"/>
              </a:ext>
            </a:extLst>
          </p:cNvPr>
          <p:cNvSpPr txBox="1"/>
          <p:nvPr/>
        </p:nvSpPr>
        <p:spPr>
          <a:xfrm>
            <a:off x="1110341" y="6406715"/>
            <a:ext cx="7696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https://zh.wikipedia.org/wiki/%E6%9C%BA%E5%99%A8%E5%AD%A6%E4%B9%A0</a:t>
            </a:r>
          </a:p>
        </p:txBody>
      </p:sp>
    </p:spTree>
    <p:extLst>
      <p:ext uri="{BB962C8B-B14F-4D97-AF65-F5344CB8AC3E}">
        <p14:creationId xmlns:p14="http://schemas.microsoft.com/office/powerpoint/2010/main" val="283525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机器学习其它定义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1454F2-BCCA-581F-2CE2-325EFA9A4A14}"/>
              </a:ext>
            </a:extLst>
          </p:cNvPr>
          <p:cNvSpPr txBox="1">
            <a:spLocks/>
          </p:cNvSpPr>
          <p:nvPr/>
        </p:nvSpPr>
        <p:spPr>
          <a:xfrm>
            <a:off x="869950" y="1416888"/>
            <a:ext cx="7277100" cy="394976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机器学习有下面几种定义：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机器学习是一门人工智能的科学，该领域的主要研究对象是人工智能，特别是</a:t>
            </a:r>
            <a:r>
              <a:rPr lang="zh-CN" altLang="en-US" sz="2000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如何在经验学习中改善具体算法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的性能。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机器学习是</a:t>
            </a:r>
            <a:r>
              <a:rPr lang="zh-CN" altLang="en-US" sz="2000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对能通过经验自动改进的计算机算法的研究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r>
              <a:rPr lang="zh-CN" altLang="en-US" sz="20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是用数据或以往的经验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，以此优化计算机程序的性能标准。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4CAF77-3DD3-A25B-6A60-CD9BCA496DF1}"/>
              </a:ext>
            </a:extLst>
          </p:cNvPr>
          <p:cNvSpPr txBox="1"/>
          <p:nvPr/>
        </p:nvSpPr>
        <p:spPr>
          <a:xfrm>
            <a:off x="1110341" y="6406715"/>
            <a:ext cx="76962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https://zh.wikipedia.org/wiki/%E6%9C%BA%E5%99%A8%E5%AD%A6%E4%B9%A0</a:t>
            </a:r>
          </a:p>
        </p:txBody>
      </p:sp>
    </p:spTree>
    <p:extLst>
      <p:ext uri="{BB962C8B-B14F-4D97-AF65-F5344CB8AC3E}">
        <p14:creationId xmlns:p14="http://schemas.microsoft.com/office/powerpoint/2010/main" val="206908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机器学习与数据挖掘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038747" y="1924329"/>
            <a:ext cx="7108303" cy="2797771"/>
            <a:chOff x="891420" y="1589480"/>
            <a:chExt cx="7108303" cy="2797771"/>
          </a:xfrm>
        </p:grpSpPr>
        <p:sp>
          <p:nvSpPr>
            <p:cNvPr id="4" name="文本框 3"/>
            <p:cNvSpPr txBox="1"/>
            <p:nvPr/>
          </p:nvSpPr>
          <p:spPr>
            <a:xfrm>
              <a:off x="3134138" y="1589480"/>
              <a:ext cx="2526483" cy="769441"/>
            </a:xfrm>
            <a:prstGeom prst="rect">
              <a:avLst/>
            </a:prstGeom>
            <a:ln w="38100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rgbClr val="C30D2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数据挖掘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9171" y="3617810"/>
              <a:ext cx="2526483" cy="769441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accent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机器学习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21766" y="3617810"/>
              <a:ext cx="2526483" cy="769441"/>
            </a:xfrm>
            <a:prstGeom prst="rect">
              <a:avLst/>
            </a:prstGeom>
            <a:ln w="38100">
              <a:solidFill>
                <a:schemeClr val="accent3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accent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数据库</a:t>
              </a:r>
            </a:p>
          </p:txBody>
        </p:sp>
        <p:sp>
          <p:nvSpPr>
            <p:cNvPr id="8" name="下箭头 7"/>
            <p:cNvSpPr/>
            <p:nvPr/>
          </p:nvSpPr>
          <p:spPr>
            <a:xfrm rot="10800000">
              <a:off x="3222802" y="2531165"/>
              <a:ext cx="622852" cy="914400"/>
            </a:xfrm>
            <a:prstGeom prst="downArrow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下箭头 8"/>
            <p:cNvSpPr/>
            <p:nvPr/>
          </p:nvSpPr>
          <p:spPr>
            <a:xfrm rot="10800000">
              <a:off x="4807608" y="2531165"/>
              <a:ext cx="622852" cy="914400"/>
            </a:xfrm>
            <a:prstGeom prst="downArrow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91420" y="2811820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数据分析技术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60621" y="2833782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数据管理技术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46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典型的机器学习过程</a:t>
            </a:r>
          </a:p>
        </p:txBody>
      </p:sp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6877050" y="3005758"/>
            <a:ext cx="790575" cy="10795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 flipV="1">
            <a:off x="5867400" y="3005758"/>
            <a:ext cx="936625" cy="1152525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216530" y="2140569"/>
            <a:ext cx="3478215" cy="1622425"/>
            <a:chOff x="3216" y="2912"/>
            <a:chExt cx="2191" cy="1022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216" y="3526"/>
              <a:ext cx="2191" cy="408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92075" tIns="46038" rIns="92075" bIns="4603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Verdana" pitchFamily="34" charset="0"/>
                </a:rPr>
                <a:t>决策树，神经网络，支持向量机，</a:t>
              </a:r>
              <a:r>
                <a:rPr kumimoji="1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Verdana" panose="020B0604030504040204" pitchFamily="34" charset="0"/>
                </a:rPr>
                <a:t>Boosting</a:t>
              </a:r>
              <a:r>
                <a:rPr kumimoji="1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Verdana" pitchFamily="34" charset="0"/>
                </a:rPr>
                <a:t>，贝叶斯网络，</a:t>
              </a:r>
              <a:r>
                <a:rPr kumimoji="1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Verdana" pitchFamily="34" charset="0"/>
                </a:rPr>
                <a:t>……</a:t>
              </a:r>
            </a:p>
          </p:txBody>
        </p:sp>
        <p:pic>
          <p:nvPicPr>
            <p:cNvPr id="7" name="Picture 6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912"/>
              <a:ext cx="671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4044" y="3132"/>
              <a:ext cx="442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</a:t>
              </a:r>
              <a:endPara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3264" y="3312"/>
              <a:ext cx="624" cy="2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656" y="3336"/>
              <a:ext cx="672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85428" y="2068411"/>
            <a:ext cx="4070346" cy="2813051"/>
            <a:chOff x="203" y="1903"/>
            <a:chExt cx="2564" cy="1772"/>
          </a:xfrm>
        </p:grpSpPr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203" y="1903"/>
              <a:ext cx="2479" cy="1772"/>
              <a:chOff x="203" y="1903"/>
              <a:chExt cx="2479" cy="1772"/>
            </a:xfrm>
          </p:grpSpPr>
          <p:pic>
            <p:nvPicPr>
              <p:cNvPr id="15" name="Picture 12"/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0" y="1903"/>
                <a:ext cx="637" cy="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1020" y="2085"/>
                <a:ext cx="658" cy="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训练数据</a:t>
                </a:r>
                <a:endParaRPr kumimoji="1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aphicFrame>
            <p:nvGraphicFramePr>
              <p:cNvPr id="17" name="Object 1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68145117"/>
                  </p:ext>
                </p:extLst>
              </p:nvPr>
            </p:nvGraphicFramePr>
            <p:xfrm>
              <a:off x="203" y="2547"/>
              <a:ext cx="2479" cy="11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工作表" r:id="rId4" imgW="4629275" imgH="1895609" progId="Excel.Sheet.8">
                      <p:embed/>
                    </p:oleObj>
                  </mc:Choice>
                  <mc:Fallback>
                    <p:oleObj name="工作表" r:id="rId4" imgW="4629275" imgH="1895609" progId="Excel.Sheet.8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3" y="2547"/>
                            <a:ext cx="2479" cy="11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95" y="2273"/>
                <a:ext cx="720" cy="2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1735" y="2273"/>
                <a:ext cx="816" cy="25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2041" y="1921"/>
              <a:ext cx="72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类别标记（</a:t>
              </a:r>
              <a:r>
                <a:rPr kumimoji="0" lang="en-US" altLang="zh-CN" sz="1600" b="1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label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）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 flipH="1">
              <a:off x="2347" y="2251"/>
              <a:ext cx="57" cy="2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4238422" y="2573958"/>
            <a:ext cx="1260476" cy="647700"/>
            <a:chOff x="2653" y="2115"/>
            <a:chExt cx="794" cy="408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676" y="2115"/>
              <a:ext cx="77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训练</a:t>
              </a:r>
              <a:endPara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AutoShape 21"/>
            <p:cNvSpPr>
              <a:spLocks noChangeArrowheads="1"/>
            </p:cNvSpPr>
            <p:nvPr/>
          </p:nvSpPr>
          <p:spPr bwMode="auto">
            <a:xfrm>
              <a:off x="2653" y="2341"/>
              <a:ext cx="589" cy="182"/>
            </a:xfrm>
            <a:prstGeom prst="rightArrow">
              <a:avLst>
                <a:gd name="adj1" fmla="val 50000"/>
                <a:gd name="adj2" fmla="val 80907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7308850" y="4137645"/>
            <a:ext cx="863600" cy="379413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en-US" altLang="zh-CN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? = </a:t>
            </a:r>
            <a:r>
              <a:rPr kumimoji="1" lang="zh-CN" altLang="en-US" sz="1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endParaRPr kumimoji="1" lang="en-US" altLang="zh-CN" sz="1800" b="1" i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4322765" y="4229721"/>
            <a:ext cx="4227514" cy="1793876"/>
            <a:chOff x="2723" y="3158"/>
            <a:chExt cx="2663" cy="1130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>
              <a:off x="2723" y="3158"/>
              <a:ext cx="1944" cy="613"/>
              <a:chOff x="4050" y="3094"/>
              <a:chExt cx="1944" cy="613"/>
            </a:xfrm>
          </p:grpSpPr>
          <p:grpSp>
            <p:nvGrpSpPr>
              <p:cNvPr id="28" name="Group 25"/>
              <p:cNvGrpSpPr>
                <a:grpSpLocks/>
              </p:cNvGrpSpPr>
              <p:nvPr/>
            </p:nvGrpSpPr>
            <p:grpSpPr bwMode="auto">
              <a:xfrm>
                <a:off x="4595" y="3094"/>
                <a:ext cx="768" cy="296"/>
                <a:chOff x="4175" y="2008"/>
                <a:chExt cx="1137" cy="514"/>
              </a:xfrm>
            </p:grpSpPr>
            <p:pic>
              <p:nvPicPr>
                <p:cNvPr id="32" name="Picture 26"/>
                <p:cNvPicPr>
                  <a:picLocks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87" y="2008"/>
                  <a:ext cx="1122" cy="5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3" name="Rectangle 27"/>
                <p:cNvSpPr>
                  <a:spLocks noChangeArrowheads="1"/>
                </p:cNvSpPr>
                <p:nvPr/>
              </p:nvSpPr>
              <p:spPr bwMode="auto">
                <a:xfrm>
                  <a:off x="4175" y="2109"/>
                  <a:ext cx="1137" cy="3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>
                  <a:sp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新数据样本</a:t>
                  </a:r>
                  <a:endParaRPr kumimoji="1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4050" y="3493"/>
                <a:ext cx="1944" cy="214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92075" tIns="46038" rIns="92075" bIns="46038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kumimoji="1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刘二</a:t>
                </a:r>
                <a:r>
                  <a:rPr kumimoji="1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</a:t>
                </a:r>
                <a:r>
                  <a:rPr kumimoji="1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公务员</a:t>
                </a:r>
                <a:r>
                  <a:rPr kumimoji="1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8</a:t>
                </a:r>
                <a:r>
                  <a:rPr kumimoji="1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万</a:t>
                </a:r>
                <a:r>
                  <a:rPr kumimoji="1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, …,  ?)</a:t>
                </a:r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 flipH="1">
                <a:off x="4275" y="3334"/>
                <a:ext cx="306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5362" y="3334"/>
                <a:ext cx="297" cy="14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>
              <a:off x="4416" y="3771"/>
              <a:ext cx="322" cy="33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Text Box 32"/>
            <p:cNvSpPr txBox="1">
              <a:spLocks noChangeArrowheads="1"/>
            </p:cNvSpPr>
            <p:nvPr/>
          </p:nvSpPr>
          <p:spPr bwMode="auto">
            <a:xfrm>
              <a:off x="4738" y="3920"/>
              <a:ext cx="648" cy="36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类别标记未知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4" name="AutoShape 33"/>
          <p:cNvSpPr>
            <a:spLocks/>
          </p:cNvSpPr>
          <p:nvPr/>
        </p:nvSpPr>
        <p:spPr bwMode="auto">
          <a:xfrm>
            <a:off x="5076824" y="1421433"/>
            <a:ext cx="3951266" cy="401637"/>
          </a:xfrm>
          <a:prstGeom prst="borderCallout1">
            <a:avLst>
              <a:gd name="adj1" fmla="val 46245"/>
              <a:gd name="adj2" fmla="val -2861"/>
              <a:gd name="adj3" fmla="val 294356"/>
              <a:gd name="adj4" fmla="val -14490"/>
            </a:avLst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使用学习算法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（</a:t>
            </a: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learning algorithm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）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9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824" y="1105392"/>
            <a:ext cx="8616950" cy="591866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lang="en-US" altLang="zh-CN" dirty="0">
              <a:solidFill>
                <a:srgbClr val="D9D9D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假设空间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应用现状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阅读材料</a:t>
            </a:r>
          </a:p>
        </p:txBody>
      </p:sp>
    </p:spTree>
    <p:extLst>
      <p:ext uri="{BB962C8B-B14F-4D97-AF65-F5344CB8AC3E}">
        <p14:creationId xmlns:p14="http://schemas.microsoft.com/office/powerpoint/2010/main" val="97539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78592" y="2430884"/>
            <a:ext cx="5172817" cy="2383166"/>
            <a:chOff x="2303748" y="2498116"/>
            <a:chExt cx="4513921" cy="1861768"/>
          </a:xfrm>
        </p:grpSpPr>
        <p:pic>
          <p:nvPicPr>
            <p:cNvPr id="12" name="Picture 2" descr="D:\老板的书\1.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748" y="2498116"/>
              <a:ext cx="4513921" cy="151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sylar\Desktop\1.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5363" y="4014779"/>
              <a:ext cx="4509131" cy="345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" name="直接箭头连接符 14"/>
          <p:cNvCxnSpPr/>
          <p:nvPr/>
        </p:nvCxnSpPr>
        <p:spPr bwMode="auto">
          <a:xfrm flipH="1" flipV="1">
            <a:off x="2007337" y="3552316"/>
            <a:ext cx="350160" cy="2"/>
          </a:xfrm>
          <a:prstGeom prst="straightConnector1">
            <a:avLst/>
          </a:prstGeom>
          <a:noFill/>
          <a:ln w="9525" cap="flat" cmpd="sng" algn="ctr">
            <a:solidFill>
              <a:srgbClr val="800000">
                <a:lumMod val="40000"/>
                <a:lumOff val="60000"/>
              </a:srgb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18" name="TextBox 18"/>
          <p:cNvSpPr txBox="1"/>
          <p:nvPr/>
        </p:nvSpPr>
        <p:spPr>
          <a:xfrm>
            <a:off x="1315598" y="3399426"/>
            <a:ext cx="85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Verdana" pitchFamily="34" charset="0"/>
              </a:rPr>
              <a:t>训练集</a:t>
            </a:r>
          </a:p>
        </p:txBody>
      </p:sp>
      <p:cxnSp>
        <p:nvCxnSpPr>
          <p:cNvPr id="20" name="直接箭头连接符 19"/>
          <p:cNvCxnSpPr/>
          <p:nvPr/>
        </p:nvCxnSpPr>
        <p:spPr bwMode="auto">
          <a:xfrm flipH="1" flipV="1">
            <a:off x="2065608" y="4565324"/>
            <a:ext cx="350160" cy="2"/>
          </a:xfrm>
          <a:prstGeom prst="straightConnector1">
            <a:avLst/>
          </a:prstGeom>
          <a:noFill/>
          <a:ln w="9525" cap="flat" cmpd="sng" algn="ctr">
            <a:solidFill>
              <a:srgbClr val="800000">
                <a:lumMod val="40000"/>
                <a:lumOff val="60000"/>
              </a:srgb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21" name="TextBox 18"/>
          <p:cNvSpPr txBox="1"/>
          <p:nvPr/>
        </p:nvSpPr>
        <p:spPr>
          <a:xfrm>
            <a:off x="1373869" y="4412434"/>
            <a:ext cx="85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Verdana" pitchFamily="34" charset="0"/>
              </a:rPr>
              <a:t>测试集</a:t>
            </a:r>
          </a:p>
        </p:txBody>
      </p:sp>
      <p:cxnSp>
        <p:nvCxnSpPr>
          <p:cNvPr id="22" name="直接箭头连接符 21"/>
          <p:cNvCxnSpPr/>
          <p:nvPr/>
        </p:nvCxnSpPr>
        <p:spPr bwMode="auto">
          <a:xfrm flipV="1">
            <a:off x="3591014" y="2247461"/>
            <a:ext cx="0" cy="210015"/>
          </a:xfrm>
          <a:prstGeom prst="straightConnector1">
            <a:avLst/>
          </a:prstGeom>
          <a:noFill/>
          <a:ln w="9525" cap="flat" cmpd="sng" algn="ctr">
            <a:solidFill>
              <a:srgbClr val="800000">
                <a:lumMod val="40000"/>
                <a:lumOff val="60000"/>
              </a:srgb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24" name="TextBox 18"/>
          <p:cNvSpPr txBox="1"/>
          <p:nvPr/>
        </p:nvSpPr>
        <p:spPr>
          <a:xfrm>
            <a:off x="3318360" y="1886199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Verdana" pitchFamily="34" charset="0"/>
              </a:rPr>
              <a:t>特征</a:t>
            </a:r>
          </a:p>
        </p:txBody>
      </p:sp>
      <p:cxnSp>
        <p:nvCxnSpPr>
          <p:cNvPr id="26" name="直接箭头连接符 25"/>
          <p:cNvCxnSpPr/>
          <p:nvPr/>
        </p:nvCxnSpPr>
        <p:spPr bwMode="auto">
          <a:xfrm flipV="1">
            <a:off x="6548485" y="2238497"/>
            <a:ext cx="0" cy="210015"/>
          </a:xfrm>
          <a:prstGeom prst="straightConnector1">
            <a:avLst/>
          </a:prstGeom>
          <a:noFill/>
          <a:ln w="9525" cap="flat" cmpd="sng" algn="ctr">
            <a:solidFill>
              <a:srgbClr val="800000">
                <a:lumMod val="40000"/>
                <a:lumOff val="60000"/>
              </a:srgbClr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27" name="TextBox 18"/>
          <p:cNvSpPr txBox="1"/>
          <p:nvPr/>
        </p:nvSpPr>
        <p:spPr>
          <a:xfrm>
            <a:off x="6258078" y="187723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 pitchFamily="34" charset="0"/>
              </a:rPr>
              <a:t>标记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2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4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806696" y="1280201"/>
            <a:ext cx="5851102" cy="32254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200" dirty="0"/>
              <a:t>预测目标：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分类</a:t>
            </a:r>
            <a:r>
              <a:rPr lang="en-US" altLang="zh-CN" sz="2000" dirty="0"/>
              <a:t>:</a:t>
            </a:r>
            <a:r>
              <a:rPr lang="zh-CN" altLang="en-US" sz="2000" dirty="0"/>
              <a:t>离散值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zh-CN" altLang="en-US" sz="1800" dirty="0"/>
              <a:t>二分类</a:t>
            </a:r>
            <a:r>
              <a:rPr lang="en-US" altLang="zh-CN" sz="1800" dirty="0"/>
              <a:t>:</a:t>
            </a:r>
            <a:r>
              <a:rPr lang="zh-CN" altLang="en-US" sz="1800" dirty="0"/>
              <a:t>好瓜</a:t>
            </a:r>
            <a:r>
              <a:rPr lang="en-US" altLang="zh-CN" sz="1800" dirty="0"/>
              <a:t>;</a:t>
            </a:r>
            <a:r>
              <a:rPr lang="zh-CN" altLang="en-US" sz="1800" dirty="0"/>
              <a:t>坏瓜</a:t>
            </a:r>
            <a:endParaRPr lang="en-US" altLang="zh-CN" sz="1800" dirty="0"/>
          </a:p>
          <a:p>
            <a:pPr lvl="2">
              <a:lnSpc>
                <a:spcPct val="150000"/>
              </a:lnSpc>
            </a:pPr>
            <a:r>
              <a:rPr lang="zh-CN" altLang="en-US" sz="1800" dirty="0"/>
              <a:t>多分类</a:t>
            </a:r>
            <a:r>
              <a:rPr lang="en-US" altLang="zh-CN" sz="1800" dirty="0"/>
              <a:t>:</a:t>
            </a:r>
            <a:r>
              <a:rPr lang="zh-CN" altLang="en-US" sz="1800" dirty="0"/>
              <a:t>冬瓜</a:t>
            </a:r>
            <a:r>
              <a:rPr lang="en-US" altLang="zh-CN" sz="1800" dirty="0"/>
              <a:t>;</a:t>
            </a:r>
            <a:r>
              <a:rPr lang="zh-CN" altLang="en-US" sz="1800" dirty="0"/>
              <a:t>南瓜</a:t>
            </a:r>
            <a:r>
              <a:rPr lang="en-US" altLang="zh-CN" sz="1800" dirty="0"/>
              <a:t>;</a:t>
            </a:r>
            <a:r>
              <a:rPr lang="zh-CN" altLang="en-US" sz="1800" dirty="0"/>
              <a:t>西瓜 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回归</a:t>
            </a:r>
            <a:r>
              <a:rPr lang="en-US" altLang="zh-CN" sz="2000" dirty="0"/>
              <a:t>:</a:t>
            </a:r>
            <a:r>
              <a:rPr lang="zh-CN" altLang="en-US" sz="2000" dirty="0"/>
              <a:t>连续值</a:t>
            </a:r>
            <a:endParaRPr lang="en-US" altLang="zh-CN" sz="2000" dirty="0"/>
          </a:p>
          <a:p>
            <a:pPr lvl="2">
              <a:lnSpc>
                <a:spcPct val="150000"/>
              </a:lnSpc>
            </a:pPr>
            <a:r>
              <a:rPr lang="zh-CN" altLang="en-US" sz="1800" dirty="0"/>
              <a:t>瓜的成熟度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聚类</a:t>
            </a:r>
            <a:r>
              <a:rPr lang="en-US" altLang="zh-CN" sz="2000" dirty="0"/>
              <a:t>:</a:t>
            </a:r>
            <a:r>
              <a:rPr lang="zh-CN" altLang="en-US" sz="2000" dirty="0"/>
              <a:t>无标记信息</a:t>
            </a:r>
            <a:endParaRPr lang="en-US" altLang="zh-CN" sz="2000" dirty="0"/>
          </a:p>
          <a:p>
            <a:pPr lvl="1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671092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71956" y="1385707"/>
            <a:ext cx="6430465" cy="40865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有无标记信息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监督学习：分类、回归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无监督学习：聚类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半监督学习：两者结合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40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其它教材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FA2FF2-D9BF-2912-2CCB-75A23642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67" y="989666"/>
            <a:ext cx="4145618" cy="5128912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DEC7892-CEE5-2E35-5E52-9C41C54DF3D5}"/>
              </a:ext>
            </a:extLst>
          </p:cNvPr>
          <p:cNvSpPr txBox="1">
            <a:spLocks/>
          </p:cNvSpPr>
          <p:nvPr/>
        </p:nvSpPr>
        <p:spPr>
          <a:xfrm>
            <a:off x="260350" y="908555"/>
            <a:ext cx="3184130" cy="426175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统计学习方法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zh-CN" altLang="en-US" sz="2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简要的方式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介绍了一批</a:t>
            </a:r>
            <a:r>
              <a:rPr lang="zh-CN" altLang="en-US" sz="2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重要和常用的机器学习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CN" altLang="en-US" sz="2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全面详细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地介绍了机器学习的</a:t>
            </a:r>
            <a:r>
              <a:rPr lang="zh-CN" altLang="en-US" sz="22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各个分支</a:t>
            </a:r>
            <a:endParaRPr lang="en-US" altLang="zh-CN" sz="22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p"/>
            </a:pP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087478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r>
              <a:rPr lang="en-US" altLang="zh-CN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泛化能力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2858" y="1393706"/>
            <a:ext cx="7106478" cy="142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6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机器学习的目标是使得学到的模型能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很好的适用于“新样本”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</a:p>
          <a:p>
            <a:pPr marL="0" lvl="6"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而不仅仅是训练集合，我们称</a:t>
            </a:r>
            <a:r>
              <a:rPr lang="zh-CN" altLang="en-US" sz="20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模型适用于新样本的能力为泛化</a:t>
            </a:r>
            <a:r>
              <a:rPr lang="en-US" altLang="zh-CN" sz="20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(generalization)</a:t>
            </a:r>
            <a:r>
              <a:rPr lang="zh-CN" altLang="en-US" sz="20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能力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22858" y="3762512"/>
            <a:ext cx="7106478" cy="1421415"/>
            <a:chOff x="1205948" y="2970649"/>
            <a:chExt cx="7106478" cy="1421415"/>
          </a:xfrm>
        </p:grpSpPr>
        <p:sp>
          <p:nvSpPr>
            <p:cNvPr id="5" name="TextBox 4"/>
            <p:cNvSpPr txBox="1"/>
            <p:nvPr/>
          </p:nvSpPr>
          <p:spPr>
            <a:xfrm>
              <a:off x="1205948" y="2970649"/>
              <a:ext cx="7106478" cy="1421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6">
                <a:lnSpc>
                  <a:spcPct val="150000"/>
                </a:lnSpc>
              </a:pP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通常假设样本空间中的样本服从一个未知分布  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,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样本从这个分布中独立获得，即“独立同分布”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20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i.i.d</a:t>
              </a:r>
              <a:r>
                <a:rPr lang="en-US" altLang="zh-CN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。一般而言</a:t>
              </a:r>
              <a:r>
                <a:rPr lang="zh-CN" altLang="en-US" sz="2000" b="1" u="sng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训练样本越多越有可能通过学习获得强泛化能力的模型</a:t>
              </a:r>
              <a:r>
                <a:rPr lang="zh-CN" altLang="en-US" sz="20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</a:t>
              </a:r>
            </a:p>
          </p:txBody>
        </p:sp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618" y="3060009"/>
              <a:ext cx="277277" cy="207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6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824" y="1105392"/>
            <a:ext cx="8616950" cy="591866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lang="en-US" altLang="zh-CN" dirty="0">
              <a:solidFill>
                <a:srgbClr val="D9D9D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假设空间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应用现状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阅读材料</a:t>
            </a:r>
          </a:p>
        </p:txBody>
      </p:sp>
    </p:spTree>
    <p:extLst>
      <p:ext uri="{BB962C8B-B14F-4D97-AF65-F5344CB8AC3E}">
        <p14:creationId xmlns:p14="http://schemas.microsoft.com/office/powerpoint/2010/main" val="28095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假设空间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746761" y="4426713"/>
            <a:ext cx="5172818" cy="1000067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>
              <a:lnSpc>
                <a:spcPts val="3200"/>
              </a:lnSpc>
              <a:buNone/>
            </a:pPr>
            <a:r>
              <a:rPr lang="zh-CN" altLang="en-US" sz="2200" b="1" dirty="0">
                <a:solidFill>
                  <a:srgbClr val="C30D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在模型空间中搜索不违背训练集的假设</a:t>
            </a:r>
            <a:endParaRPr lang="en-US" altLang="zh-CN" sz="2200" b="1" dirty="0">
              <a:solidFill>
                <a:srgbClr val="C30D2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ts val="3200"/>
              </a:lnSpc>
              <a:buNone/>
            </a:pPr>
            <a:r>
              <a:rPr lang="zh-CN" altLang="en-US" sz="2200" b="1" dirty="0">
                <a:solidFill>
                  <a:srgbClr val="C30D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假设空间大小：</a:t>
            </a:r>
            <a:r>
              <a:rPr lang="en-US" altLang="zh-CN" sz="2200" b="1" dirty="0">
                <a:solidFill>
                  <a:srgbClr val="C30D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4*4</a:t>
            </a:r>
            <a:r>
              <a:rPr lang="zh-CN" altLang="en-US" sz="2200" b="1" dirty="0">
                <a:solidFill>
                  <a:srgbClr val="C30D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CN" sz="2200" b="1" dirty="0">
                <a:solidFill>
                  <a:srgbClr val="C30D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4+1=65</a:t>
            </a:r>
            <a:endParaRPr lang="zh-CN" altLang="en-US" sz="2200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46761" y="1505989"/>
            <a:ext cx="5172817" cy="2653854"/>
            <a:chOff x="1080002" y="2389022"/>
            <a:chExt cx="5172817" cy="2653854"/>
          </a:xfrm>
        </p:grpSpPr>
        <p:pic>
          <p:nvPicPr>
            <p:cNvPr id="5" name="Picture 2" descr="D:\老板的书\1.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002" y="2389022"/>
              <a:ext cx="5172817" cy="1935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3"/>
                <p:cNvSpPr>
                  <a:spLocks noChangeArrowheads="1"/>
                </p:cNvSpPr>
                <p:nvPr/>
              </p:nvSpPr>
              <p:spPr bwMode="auto">
                <a:xfrm>
                  <a:off x="1080002" y="4476835"/>
                  <a:ext cx="5169180" cy="566041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>
                  <a:lvl1pPr marL="342900" indent="-342900"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ea typeface="宋体" charset="-122"/>
                    </a:defRPr>
                  </a:lvl9pPr>
                </a:lstStyle>
                <a:p>
                  <a:pPr marL="0" indent="0" algn="ctr">
                    <a:lnSpc>
                      <a:spcPts val="3200"/>
                    </a:lnSpc>
                    <a:buNone/>
                  </a:pPr>
                  <a:r>
                    <a:rPr lang="en-US" altLang="zh-CN" sz="2200" b="1" dirty="0">
                      <a:solidFill>
                        <a:srgbClr val="C30D23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CN" altLang="en-US" sz="2200" b="1" dirty="0">
                      <a:solidFill>
                        <a:srgbClr val="C30D23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色泽</a:t>
                  </a:r>
                  <a:r>
                    <a:rPr lang="en-US" altLang="zh-CN" sz="2200" b="1" dirty="0">
                      <a:solidFill>
                        <a:srgbClr val="C30D23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=?)</a:t>
                  </a:r>
                  <a14:m>
                    <m:oMath xmlns:m="http://schemas.openxmlformats.org/officeDocument/2006/math">
                      <m:r>
                        <a:rPr lang="en-US" altLang="zh-CN" sz="2200" b="1" i="1" smtClean="0">
                          <a:solidFill>
                            <a:srgbClr val="C30D23"/>
                          </a:solidFill>
                          <a:latin typeface="Cambria Math"/>
                          <a:ea typeface="Cambria Math"/>
                        </a:rPr>
                        <m:t>⋀</m:t>
                      </m:r>
                      <m:r>
                        <m:rPr>
                          <m:nor/>
                        </m:rPr>
                        <a:rPr lang="en-US" altLang="zh-CN" sz="2200" b="1" dirty="0">
                          <a:solidFill>
                            <a:srgbClr val="C30D23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2200" b="1" dirty="0">
                          <a:solidFill>
                            <a:srgbClr val="C30D23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根蒂</m:t>
                      </m:r>
                      <m:r>
                        <m:rPr>
                          <m:nor/>
                        </m:rPr>
                        <a:rPr lang="en-US" altLang="zh-CN" sz="2200" b="1" dirty="0">
                          <a:solidFill>
                            <a:srgbClr val="C30D23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m:t>=?)</m:t>
                      </m:r>
                      <m:r>
                        <a:rPr lang="en-US" altLang="zh-CN" sz="2200" b="1" i="1">
                          <a:solidFill>
                            <a:srgbClr val="C30D23"/>
                          </a:solidFill>
                          <a:latin typeface="Cambria Math"/>
                          <a:ea typeface="Cambria Math"/>
                        </a:rPr>
                        <m:t>⋀</m:t>
                      </m:r>
                    </m:oMath>
                  </a14:m>
                  <a:r>
                    <a:rPr lang="en-US" altLang="zh-CN" sz="2200" b="1" dirty="0">
                      <a:solidFill>
                        <a:srgbClr val="C30D23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(</a:t>
                  </a:r>
                  <a:r>
                    <a:rPr lang="zh-CN" altLang="en-US" sz="2200" b="1" dirty="0">
                      <a:solidFill>
                        <a:srgbClr val="C30D23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敲声</a:t>
                  </a:r>
                  <a:r>
                    <a:rPr lang="en-US" altLang="zh-CN" sz="2200" b="1" dirty="0">
                      <a:solidFill>
                        <a:srgbClr val="C30D23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=?)</a:t>
                  </a:r>
                  <a14:m>
                    <m:oMath xmlns:m="http://schemas.openxmlformats.org/officeDocument/2006/math">
                      <m:r>
                        <a:rPr lang="en-US" altLang="zh-CN" sz="2200" b="1" i="1" smtClean="0">
                          <a:solidFill>
                            <a:srgbClr val="C30D23"/>
                          </a:solidFill>
                          <a:latin typeface="Cambria Math"/>
                          <a:ea typeface="Cambria Math"/>
                        </a:rPr>
                        <m:t>↔</m:t>
                      </m:r>
                    </m:oMath>
                  </a14:m>
                  <a:r>
                    <a:rPr lang="zh-CN" altLang="en-US" sz="2200" b="1" dirty="0">
                      <a:solidFill>
                        <a:srgbClr val="C30D23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好瓜</a:t>
                  </a:r>
                  <a:endParaRPr lang="zh-CN" altLang="en-US" sz="2200" i="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80002" y="4476835"/>
                  <a:ext cx="5169180" cy="56604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1020"/>
                  </a:stretch>
                </a:blipFill>
                <a:ln w="38100"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2060F42-F0E0-EDA4-25E6-AD9E1EEBDCCD}"/>
              </a:ext>
            </a:extLst>
          </p:cNvPr>
          <p:cNvSpPr txBox="1"/>
          <p:nvPr/>
        </p:nvSpPr>
        <p:spPr>
          <a:xfrm>
            <a:off x="1077685" y="5813913"/>
            <a:ext cx="806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https://blog.csdn.net/william_munch/article/details/87172257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656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824" y="1105392"/>
            <a:ext cx="8616950" cy="591866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lang="en-US" altLang="zh-CN" dirty="0">
              <a:solidFill>
                <a:srgbClr val="D9D9D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假设空间</a:t>
            </a:r>
            <a:endParaRPr lang="en-US" altLang="zh-CN" dirty="0">
              <a:solidFill>
                <a:srgbClr val="D9D9D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应用现状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阅读材料</a:t>
            </a:r>
          </a:p>
        </p:txBody>
      </p:sp>
    </p:spTree>
    <p:extLst>
      <p:ext uri="{BB962C8B-B14F-4D97-AF65-F5344CB8AC3E}">
        <p14:creationId xmlns:p14="http://schemas.microsoft.com/office/powerpoint/2010/main" val="338795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21972" y="1503329"/>
                <a:ext cx="6263671" cy="948296"/>
              </a:xfrm>
            </p:spPr>
            <p:txBody>
              <a:bodyPr>
                <a:normAutofit fontScale="85000" lnSpcReduction="10000"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假设空间中有三个与训练集一致的假设，但他们对</a:t>
                </a:r>
                <a:r>
                  <a:rPr lang="en-US" altLang="zh-CN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(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色泽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青绿</a:t>
                </a:r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；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m:t>根蒂</m:t>
                    </m:r>
                    <m:r>
                      <m:rPr>
                        <m:nor/>
                      </m:rPr>
                      <a:rPr lang="en-US" altLang="zh-CN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m:t>=</m:t>
                    </m:r>
                    <m:r>
                      <a:rPr lang="zh-CN" altLang="en-US" b="0" dirty="0">
                        <a:latin typeface="Cambria Math"/>
                      </a:rPr>
                      <m:t>蜷缩；</m:t>
                    </m:r>
                  </m:oMath>
                </a14:m>
                <a:r>
                  <a:rPr lang="zh-CN" altLang="en-US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敲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声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=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沉闷</a:t>
                </a:r>
                <a:r>
                  <a:rPr lang="en-US" altLang="zh-CN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的瓜会预测出不同的结果：</a:t>
                </a:r>
                <a:endPara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1972" y="1503329"/>
                <a:ext cx="6263671" cy="94829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82" y="2451625"/>
            <a:ext cx="5026040" cy="136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2206487" y="2908873"/>
            <a:ext cx="1620078" cy="338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Wingdings 2" charset="2"/>
              <a:buNone/>
            </a:pPr>
            <a:r>
              <a:rPr lang="zh-CN" altLang="en-US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好瓜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31884" y="2923910"/>
            <a:ext cx="1623393" cy="800973"/>
            <a:chOff x="5131884" y="2923910"/>
            <a:chExt cx="1623393" cy="800973"/>
          </a:xfrm>
        </p:grpSpPr>
        <p:sp>
          <p:nvSpPr>
            <p:cNvPr id="12" name="内容占位符 2"/>
            <p:cNvSpPr txBox="1">
              <a:spLocks/>
            </p:cNvSpPr>
            <p:nvPr/>
          </p:nvSpPr>
          <p:spPr>
            <a:xfrm>
              <a:off x="5131884" y="2923910"/>
              <a:ext cx="1620078" cy="338695"/>
            </a:xfrm>
            <a:prstGeom prst="rect">
              <a:avLst/>
            </a:prstGeom>
            <a:effectLst>
              <a:outerShdw blurRad="50800" dir="14400000">
                <a:srgbClr val="000000">
                  <a:alpha val="40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ctr">
                <a:buFont typeface="Wingdings 2" charset="2"/>
                <a:buNone/>
              </a:pP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坏瓜</a:t>
              </a:r>
            </a:p>
          </p:txBody>
        </p:sp>
        <p:sp>
          <p:nvSpPr>
            <p:cNvPr id="14" name="内容占位符 2"/>
            <p:cNvSpPr txBox="1">
              <a:spLocks/>
            </p:cNvSpPr>
            <p:nvPr/>
          </p:nvSpPr>
          <p:spPr>
            <a:xfrm>
              <a:off x="5135199" y="3386188"/>
              <a:ext cx="1620078" cy="338695"/>
            </a:xfrm>
            <a:prstGeom prst="rect">
              <a:avLst/>
            </a:prstGeom>
            <a:effectLst>
              <a:outerShdw blurRad="50800" dir="14400000">
                <a:srgbClr val="000000">
                  <a:alpha val="40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Char char="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ctr">
                <a:buFont typeface="Wingdings 2" charset="2"/>
                <a:buNone/>
              </a:pPr>
              <a:r>
                <a:rPr lang="zh-CN" altLang="en-US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坏瓜</a:t>
              </a:r>
            </a:p>
          </p:txBody>
        </p:sp>
      </p:grp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803152" y="4251605"/>
            <a:ext cx="3501100" cy="500033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indent="0">
              <a:lnSpc>
                <a:spcPts val="3200"/>
              </a:lnSpc>
              <a:buNone/>
            </a:pPr>
            <a:r>
              <a:rPr lang="zh-CN" altLang="en-US" sz="2000" b="1" dirty="0">
                <a:solidFill>
                  <a:srgbClr val="C30D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选取哪个假设作为学习模型？</a:t>
            </a:r>
            <a:endParaRPr lang="en-US" altLang="zh-CN" sz="2000" b="1" dirty="0">
              <a:solidFill>
                <a:srgbClr val="C30D2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41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1138763" y="1357302"/>
            <a:ext cx="6351802" cy="53114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00"/>
              </a:lnSpc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学习过程中对某种类型假设的偏好称作归纳偏好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541" y="1888449"/>
            <a:ext cx="3189839" cy="1749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5"/>
          <p:cNvSpPr txBox="1"/>
          <p:nvPr/>
        </p:nvSpPr>
        <p:spPr>
          <a:xfrm>
            <a:off x="3848385" y="2997249"/>
            <a:ext cx="970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A or </a:t>
            </a:r>
            <a:r>
              <a:rPr lang="en-US" altLang="zh-CN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B?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？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68" y="2997249"/>
            <a:ext cx="6163139" cy="2326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19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770239" y="1228384"/>
            <a:ext cx="6505202" cy="948296"/>
          </a:xfrm>
          <a:prstGeom prst="rect">
            <a:avLst/>
          </a:prstGeom>
        </p:spPr>
        <p:txBody>
          <a:bodyPr vert="horz" lIns="91440" tIns="46800" rIns="91440" bIns="45720" rtlCol="0">
            <a:normAutofit lnSpcReduction="1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可看作学习算法自身</a:t>
            </a:r>
            <a:r>
              <a:rPr lang="zh-CN" altLang="en-US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在一个可能很庞大的假设空间中对假设进行选择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的启发式或“价值观”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793431" y="2533723"/>
            <a:ext cx="6706825" cy="1385133"/>
          </a:xfrm>
          <a:prstGeom prst="rect">
            <a:avLst/>
          </a:prstGeom>
        </p:spPr>
        <p:txBody>
          <a:bodyPr vert="horz" lIns="91440" tIns="46800" rIns="91440" bIns="45720" rtlCol="0">
            <a:normAutofit fontScale="925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“奥卡姆剃刀”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是一种常用的、自然科学研究中最基本的原则，即</a:t>
            </a:r>
            <a:r>
              <a:rPr lang="zh-CN" altLang="en-US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“若有多个假设与观察一致，选最简单的那个”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793431" y="4014643"/>
            <a:ext cx="7261997" cy="1385133"/>
          </a:xfrm>
          <a:prstGeom prst="rect">
            <a:avLst/>
          </a:prstGeom>
        </p:spPr>
        <p:txBody>
          <a:bodyPr vert="horz" lIns="91440" tIns="46800" rIns="91440" bIns="45720" rtlCol="0">
            <a:normAutofit fontScale="92500" lnSpcReduction="1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具体的现实问题中，学习算法本身所做的假设是否成立，也即</a:t>
            </a:r>
            <a:r>
              <a:rPr lang="zh-CN" altLang="en-US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算法的归纳偏好是否与问题本身匹配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，大多数时候</a:t>
            </a:r>
            <a:r>
              <a:rPr lang="zh-CN" altLang="en-US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直接决定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了算法能否取得好的性能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547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NoFreeLunch</a:t>
            </a:r>
            <a:endParaRPr lang="zh-CN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65620" y="1502549"/>
            <a:ext cx="8223368" cy="87291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339933"/>
              </a:buClr>
              <a:buSzPct val="65000"/>
            </a:pPr>
            <a:r>
              <a:rPr lang="zh-CN" altLang="en-US" sz="22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一个算法  如果在某些问题上比另一个算法  好，必然存在另一些问题，</a:t>
            </a:r>
            <a:r>
              <a:rPr lang="en-US" altLang="zh-CN" sz="22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 </a:t>
            </a:r>
            <a:r>
              <a:rPr lang="zh-CN" altLang="en-US" sz="22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比  好</a:t>
            </a:r>
            <a:r>
              <a:rPr lang="en-US" altLang="zh-CN" sz="22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,</a:t>
            </a:r>
            <a:r>
              <a:rPr lang="zh-CN" altLang="en-US" sz="2200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 panose="020B0604030504040204" pitchFamily="34" charset="0"/>
              </a:rPr>
              <a:t>也即没有免费的午餐定理。</a:t>
            </a:r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31" y="1581032"/>
            <a:ext cx="223609" cy="27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541" y="1564153"/>
            <a:ext cx="220569" cy="29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535" y="1927567"/>
            <a:ext cx="223609" cy="27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27" y="1919128"/>
            <a:ext cx="220569" cy="29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1F21F665-D37A-F655-8D2F-64EDFD236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20" y="2800481"/>
            <a:ext cx="8094359" cy="305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98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824" y="1105392"/>
            <a:ext cx="8616950" cy="591866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</a:rPr>
              <a:t>引言</a:t>
            </a:r>
            <a:endParaRPr lang="en-US" altLang="zh-CN" dirty="0">
              <a:solidFill>
                <a:srgbClr val="D9D9D9"/>
              </a:solidFill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基本术语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</a:rPr>
              <a:t>假设空间</a:t>
            </a:r>
            <a:endParaRPr lang="en-US" altLang="zh-CN" dirty="0">
              <a:solidFill>
                <a:srgbClr val="D9D9D9"/>
              </a:solidFill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归纳偏好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dirty="0"/>
              <a:t>发展历程</a:t>
            </a:r>
            <a:endParaRPr lang="en-US" altLang="zh-CN" dirty="0"/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应用现状</a:t>
            </a: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阅读材料</a:t>
            </a:r>
          </a:p>
        </p:txBody>
      </p:sp>
    </p:spTree>
    <p:extLst>
      <p:ext uri="{BB962C8B-B14F-4D97-AF65-F5344CB8AC3E}">
        <p14:creationId xmlns:p14="http://schemas.microsoft.com/office/powerpoint/2010/main" val="3948927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60350" y="1266824"/>
            <a:ext cx="8616950" cy="437860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23A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推理期：</a:t>
            </a:r>
            <a:endParaRPr lang="en-US" altLang="zh-CN" dirty="0">
              <a:solidFill>
                <a:srgbClr val="023A9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A. Newell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H. Simon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的“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逻辑理论家”</a:t>
            </a:r>
            <a:r>
              <a:rPr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(Logic Theorist)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程序以及此后的“通用问题求解”程序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(General Problem Solving)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等在当时取得了令人振奋的结果。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dirty="0">
                <a:solidFill>
                  <a:srgbClr val="023A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知识期：</a:t>
            </a:r>
            <a:endParaRPr lang="en-US" altLang="zh-CN" dirty="0">
              <a:solidFill>
                <a:srgbClr val="023A9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大量专家系统问世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，在很多应用领域取得大量成果；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但是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由人来总结知识再教给计算机相当困难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8661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055AF-24D4-EC80-E397-85BDE1ECAC8A}"/>
              </a:ext>
            </a:extLst>
          </p:cNvPr>
          <p:cNvSpPr txBox="1">
            <a:spLocks/>
          </p:cNvSpPr>
          <p:nvPr/>
        </p:nvSpPr>
        <p:spPr>
          <a:xfrm>
            <a:off x="260350" y="908555"/>
            <a:ext cx="7585428" cy="365215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为什么要开这门课程？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这门课怎么学？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苏大有哪些相关前沿内容可以融合？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问问大模型</a:t>
            </a:r>
            <a:endParaRPr lang="en-US" altLang="zh-CN" sz="28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59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60350" y="1266824"/>
            <a:ext cx="8616950" cy="4378601"/>
          </a:xfrm>
          <a:prstGeom prst="rect">
            <a:avLst/>
          </a:prstGeom>
        </p:spPr>
        <p:txBody>
          <a:bodyPr vert="horz" lIns="91440" tIns="46800" rIns="91440" bIns="45720" rtlCol="0">
            <a:normAutofit fontScale="92500" lnSpcReduction="1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学习期</a:t>
            </a:r>
            <a:r>
              <a:rPr lang="zh-CN" altLang="en-US" dirty="0">
                <a:solidFill>
                  <a:srgbClr val="023A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solidFill>
                <a:srgbClr val="023A9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符号主义学习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决策树：以信息论为基础，最小化信息熵，模拟了人类对概念进行判定的树形流程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基于逻辑的学习：使用一阶逻辑进行知识表示，通过修改扩充逻辑表达式对数据进行归纳</a:t>
            </a:r>
            <a:endParaRPr lang="en-US" altLang="zh-CN" dirty="0">
              <a:solidFill>
                <a:srgbClr val="023A9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连接主义学习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</a:t>
            </a:r>
            <a:endParaRPr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统计学习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支持向量机及核方法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61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830118" y="3102303"/>
            <a:ext cx="7603794" cy="2"/>
          </a:xfrm>
          <a:prstGeom prst="straightConnector1">
            <a:avLst/>
          </a:prstGeom>
          <a:ln w="158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5400000">
            <a:off x="1639571" y="3062722"/>
            <a:ext cx="79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773373"/>
              </p:ext>
            </p:extLst>
          </p:nvPr>
        </p:nvGraphicFramePr>
        <p:xfrm>
          <a:off x="1503513" y="3101984"/>
          <a:ext cx="303571" cy="307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3040" imgH="177480" progId="Equation.DSMT4">
                  <p:embed/>
                </p:oleObj>
              </mc:Choice>
              <mc:Fallback>
                <p:oleObj name="Equation" r:id="rId2" imgW="2030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03513" y="3101984"/>
                        <a:ext cx="303571" cy="307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连接符 7"/>
          <p:cNvCxnSpPr/>
          <p:nvPr/>
        </p:nvCxnSpPr>
        <p:spPr>
          <a:xfrm rot="5400000">
            <a:off x="7208642" y="3062722"/>
            <a:ext cx="79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17972"/>
              </p:ext>
            </p:extLst>
          </p:nvPr>
        </p:nvGraphicFramePr>
        <p:xfrm>
          <a:off x="7095792" y="3102305"/>
          <a:ext cx="304866" cy="307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040" imgH="177480" progId="Equation.DSMT4">
                  <p:embed/>
                </p:oleObj>
              </mc:Choice>
              <mc:Fallback>
                <p:oleObj name="Equation" r:id="rId4" imgW="2030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5792" y="3102305"/>
                        <a:ext cx="304866" cy="307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连接符 9"/>
          <p:cNvCxnSpPr/>
          <p:nvPr/>
        </p:nvCxnSpPr>
        <p:spPr>
          <a:xfrm rot="5400000">
            <a:off x="4482963" y="3054561"/>
            <a:ext cx="79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043189"/>
              </p:ext>
            </p:extLst>
          </p:nvPr>
        </p:nvGraphicFramePr>
        <p:xfrm>
          <a:off x="4380111" y="3101984"/>
          <a:ext cx="286753" cy="307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177480" progId="Equation.DSMT4">
                  <p:embed/>
                </p:oleObj>
              </mc:Choice>
              <mc:Fallback>
                <p:oleObj name="Equation" r:id="rId6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0111" y="3101984"/>
                        <a:ext cx="286753" cy="307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连接符 11"/>
          <p:cNvCxnSpPr/>
          <p:nvPr/>
        </p:nvCxnSpPr>
        <p:spPr>
          <a:xfrm rot="5400000">
            <a:off x="3151824" y="3062722"/>
            <a:ext cx="79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5400000">
            <a:off x="5977109" y="3053702"/>
            <a:ext cx="7916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512680"/>
              </p:ext>
            </p:extLst>
          </p:nvPr>
        </p:nvGraphicFramePr>
        <p:xfrm>
          <a:off x="3038976" y="3102305"/>
          <a:ext cx="304866" cy="307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3040" imgH="177480" progId="Equation.DSMT4">
                  <p:embed/>
                </p:oleObj>
              </mc:Choice>
              <mc:Fallback>
                <p:oleObj name="Equation" r:id="rId8" imgW="2030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976" y="3102305"/>
                        <a:ext cx="304866" cy="307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541955"/>
              </p:ext>
            </p:extLst>
          </p:nvPr>
        </p:nvGraphicFramePr>
        <p:xfrm>
          <a:off x="5874251" y="3101984"/>
          <a:ext cx="286755" cy="307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0440" imgH="177480" progId="Equation.DSMT4">
                  <p:embed/>
                </p:oleObj>
              </mc:Choice>
              <mc:Fallback>
                <p:oleObj name="Equation" r:id="rId10" imgW="190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4251" y="3101984"/>
                        <a:ext cx="286755" cy="3072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右大括号 15"/>
          <p:cNvSpPr/>
          <p:nvPr/>
        </p:nvSpPr>
        <p:spPr>
          <a:xfrm rot="16200000">
            <a:off x="1770699" y="1485445"/>
            <a:ext cx="720003" cy="2410041"/>
          </a:xfrm>
          <a:prstGeom prst="rightBrace">
            <a:avLst>
              <a:gd name="adj1" fmla="val 8333"/>
              <a:gd name="adj2" fmla="val 5160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53"/>
          <p:cNvSpPr txBox="1"/>
          <p:nvPr/>
        </p:nvSpPr>
        <p:spPr>
          <a:xfrm>
            <a:off x="1692118" y="1828764"/>
            <a:ext cx="877164" cy="369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推理期</a:t>
            </a:r>
          </a:p>
        </p:txBody>
      </p:sp>
      <p:sp>
        <p:nvSpPr>
          <p:cNvPr id="18" name="右大括号 17"/>
          <p:cNvSpPr/>
          <p:nvPr/>
        </p:nvSpPr>
        <p:spPr>
          <a:xfrm rot="16200000">
            <a:off x="3786096" y="2326830"/>
            <a:ext cx="720001" cy="771013"/>
          </a:xfrm>
          <a:prstGeom prst="rightBrace">
            <a:avLst>
              <a:gd name="adj1" fmla="val 8333"/>
              <a:gd name="adj2" fmla="val 5160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53"/>
          <p:cNvSpPr txBox="1"/>
          <p:nvPr/>
        </p:nvSpPr>
        <p:spPr>
          <a:xfrm>
            <a:off x="3707905" y="1835533"/>
            <a:ext cx="877164" cy="369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知识期</a:t>
            </a:r>
          </a:p>
        </p:txBody>
      </p:sp>
      <p:sp>
        <p:nvSpPr>
          <p:cNvPr id="20" name="右大括号 19"/>
          <p:cNvSpPr/>
          <p:nvPr/>
        </p:nvSpPr>
        <p:spPr>
          <a:xfrm rot="16200000">
            <a:off x="5955637" y="1000465"/>
            <a:ext cx="720001" cy="3367244"/>
          </a:xfrm>
          <a:prstGeom prst="rightBrace">
            <a:avLst>
              <a:gd name="adj1" fmla="val 8333"/>
              <a:gd name="adj2" fmla="val 5160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53"/>
          <p:cNvSpPr txBox="1"/>
          <p:nvPr/>
        </p:nvSpPr>
        <p:spPr>
          <a:xfrm>
            <a:off x="5940152" y="1907541"/>
            <a:ext cx="877164" cy="369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学习期</a:t>
            </a:r>
          </a:p>
        </p:txBody>
      </p:sp>
      <p:cxnSp>
        <p:nvCxnSpPr>
          <p:cNvPr id="22" name="直接连接符 21"/>
          <p:cNvCxnSpPr/>
          <p:nvPr/>
        </p:nvCxnSpPr>
        <p:spPr>
          <a:xfrm flipV="1">
            <a:off x="4285604" y="3210207"/>
            <a:ext cx="562368" cy="408450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53"/>
          <p:cNvSpPr txBox="1"/>
          <p:nvPr/>
        </p:nvSpPr>
        <p:spPr>
          <a:xfrm>
            <a:off x="1201959" y="3618657"/>
            <a:ext cx="5888274" cy="369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符号主义学习：决策树和基于逻辑的学习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4847973" y="3210207"/>
            <a:ext cx="851208" cy="923701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53"/>
          <p:cNvSpPr txBox="1"/>
          <p:nvPr/>
        </p:nvSpPr>
        <p:spPr>
          <a:xfrm>
            <a:off x="2455183" y="4133908"/>
            <a:ext cx="3660841" cy="369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连接主义学习：基于神经网络</a:t>
            </a: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5825956" y="3210207"/>
            <a:ext cx="857520" cy="1493222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53"/>
          <p:cNvSpPr txBox="1"/>
          <p:nvPr/>
        </p:nvSpPr>
        <p:spPr>
          <a:xfrm>
            <a:off x="3084256" y="4637962"/>
            <a:ext cx="4236658" cy="369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统计学习：支持向量机和核方法</a:t>
            </a: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876255" y="3143542"/>
            <a:ext cx="889319" cy="1926471"/>
          </a:xfrm>
          <a:prstGeom prst="line">
            <a:avLst/>
          </a:prstGeom>
          <a:ln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53"/>
          <p:cNvSpPr txBox="1"/>
          <p:nvPr/>
        </p:nvSpPr>
        <p:spPr>
          <a:xfrm>
            <a:off x="4997576" y="5070011"/>
            <a:ext cx="3534864" cy="369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连接主义学习：深度学习</a:t>
            </a:r>
          </a:p>
        </p:txBody>
      </p:sp>
    </p:spTree>
    <p:extLst>
      <p:ext uri="{BB962C8B-B14F-4D97-AF65-F5344CB8AC3E}">
        <p14:creationId xmlns:p14="http://schemas.microsoft.com/office/powerpoint/2010/main" val="349255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  <p:bldP spid="23" grpId="0"/>
      <p:bldP spid="25" grpId="0"/>
      <p:bldP spid="27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824" y="1105392"/>
            <a:ext cx="8616950" cy="591866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lang="en-US" altLang="zh-CN" dirty="0">
              <a:solidFill>
                <a:srgbClr val="D9D9D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假设空间</a:t>
            </a:r>
            <a:endParaRPr lang="en-US" altLang="zh-CN" dirty="0">
              <a:solidFill>
                <a:srgbClr val="D9D9D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应用现状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阅读材料</a:t>
            </a:r>
          </a:p>
        </p:txBody>
      </p:sp>
    </p:spTree>
    <p:extLst>
      <p:ext uri="{BB962C8B-B14F-4D97-AF65-F5344CB8AC3E}">
        <p14:creationId xmlns:p14="http://schemas.microsoft.com/office/powerpoint/2010/main" val="323638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3786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23A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计算机领域最活跃的研究分支之一：</a:t>
            </a:r>
            <a:endParaRPr lang="en-US" altLang="zh-CN" dirty="0">
              <a:solidFill>
                <a:srgbClr val="023A9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NASA_JPL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科学家在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Science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撰文指出机器学习对科学研究起到越来越大的支撑作用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DARPA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启动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计划，将机器学习的重要性提高到国家安全的高度来考虑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年卡耐基梅隆大学宣告成立第一个“机器学习系”，机器学习奠基人之一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T.Mitchell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教授任系主任。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258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23A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与普通人的生活密切相关：</a:t>
            </a:r>
            <a:endParaRPr lang="en-US" altLang="zh-CN" dirty="0">
              <a:solidFill>
                <a:srgbClr val="023A9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天气预报、能源勘探、环境监测、搜索引擎、自动驾驶汽车等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37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266824"/>
            <a:ext cx="8616950" cy="43786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23A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影响到人类社会的政治生活：</a:t>
            </a:r>
            <a:endParaRPr lang="en-US" altLang="zh-CN" dirty="0">
              <a:solidFill>
                <a:srgbClr val="023A9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2012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美国大选期间奥巴马麾下的机器学习团队，对社交网络等各类数据进行分析，为其提示下一步的竞选行动。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rgbClr val="023A9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23A9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具有自然科学探索色彩：</a:t>
            </a:r>
            <a:endParaRPr lang="en-US" altLang="zh-CN" dirty="0">
              <a:solidFill>
                <a:srgbClr val="023A9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P.Kanerva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在二十世纪八十年代中期提出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SDM(Sparse Distributed Memory)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模型时并没有刻意模仿脑生理结构，但后来神经科学的研究发现，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SDM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的稀疏编码机制在视觉、听觉、嗅觉功能的脑皮层中广泛存在，促进理解“人类如何学习”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4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应用现状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574CE7-D80C-C95A-AA0D-CA118EF88113}"/>
              </a:ext>
            </a:extLst>
          </p:cNvPr>
          <p:cNvSpPr txBox="1"/>
          <p:nvPr/>
        </p:nvSpPr>
        <p:spPr>
          <a:xfrm>
            <a:off x="260350" y="938979"/>
            <a:ext cx="7078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https://huggingface.co/models?sort=downloads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ADC86CA5-2565-EBB7-B8D4-3A65B7FD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" y="1426552"/>
            <a:ext cx="8322003" cy="474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33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824" y="1105392"/>
            <a:ext cx="8616950" cy="591866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引言</a:t>
            </a:r>
            <a:endParaRPr lang="en-US" altLang="zh-CN" dirty="0">
              <a:solidFill>
                <a:srgbClr val="D9D9D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基本术语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rgbClr val="D9D9D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假设空间</a:t>
            </a:r>
            <a:endParaRPr lang="en-US" altLang="zh-CN" dirty="0">
              <a:solidFill>
                <a:srgbClr val="D9D9D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归纳偏好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发展历程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应用现状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8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阅读材料</a:t>
            </a:r>
          </a:p>
        </p:txBody>
      </p:sp>
    </p:spTree>
    <p:extLst>
      <p:ext uri="{BB962C8B-B14F-4D97-AF65-F5344CB8AC3E}">
        <p14:creationId xmlns:p14="http://schemas.microsoft.com/office/powerpoint/2010/main" val="3664162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阅读材料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67415" y="1329481"/>
            <a:ext cx="8616950" cy="437860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[Mitchell, 1997]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第一本机器学习专门教材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[Duda et al., 2001; Alpaydin, 2004; Flach, 2012]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为出色的入门读物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[Hastie et al., 2009]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为进阶读物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[Bishop, 2006]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适合于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贝叶斯学习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偏好者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[Shalev-Shwartz and Ben-David, 2014]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适合于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理论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偏好者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一种人工智能途径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 [Michalski et al., 1983]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汇集了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位学者撰写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篇文章，是机器学习早期最重要的文献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[Dietterich, 1997]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对机器学习领域的发展进行了评述和展望。</a:t>
            </a:r>
          </a:p>
        </p:txBody>
      </p:sp>
    </p:spTree>
    <p:extLst>
      <p:ext uri="{BB962C8B-B14F-4D97-AF65-F5344CB8AC3E}">
        <p14:creationId xmlns:p14="http://schemas.microsoft.com/office/powerpoint/2010/main" val="2729618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阅读材料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60350" y="968237"/>
            <a:ext cx="8612717" cy="5387408"/>
          </a:xfrm>
          <a:prstGeom prst="rect">
            <a:avLst/>
          </a:prstGeom>
        </p:spPr>
        <p:txBody>
          <a:bodyPr vert="horz" lIns="91440" tIns="46800" rIns="91440" bIns="45720" rtlCol="0">
            <a:normAutofit fontScale="77500" lnSpcReduction="200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机器学习领域最重要的</a:t>
            </a:r>
            <a:r>
              <a:rPr lang="zh-CN" altLang="en-US" b="1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国际学术会议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国际机器学习会议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(ICML)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国际神经信息处理系统会议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(NIPS)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国际表示学习会议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ICLR</a:t>
            </a:r>
            <a:r>
              <a:rPr lang="zh-CN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国际学习理论会议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(COLT)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重要的</a:t>
            </a:r>
            <a:r>
              <a:rPr lang="zh-CN" altLang="en-US" b="1" u="sng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区域性会议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主要有：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欧洲机器学习会议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(ECML)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亚洲机器学习会议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(ACML)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</a:t>
            </a:r>
            <a:r>
              <a:rPr lang="zh-CN" altLang="en-US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国际学术期刊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Journal of Machine Learning Research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Learning.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国内不少书记包含机器学习方面的内容，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例如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陆汝钤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,1996].[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李航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,2012]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是以统计学习为主题的读物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国内机器学习领域最重要的活动是：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两年一次的中国机器学习大会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(CCML)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每年举行的“机器学习及其应用”研讨会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(MLA).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3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章节内容设置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055AF-24D4-EC80-E397-85BDE1ECAC8A}"/>
              </a:ext>
            </a:extLst>
          </p:cNvPr>
          <p:cNvSpPr txBox="1">
            <a:spLocks/>
          </p:cNvSpPr>
          <p:nvPr/>
        </p:nvSpPr>
        <p:spPr>
          <a:xfrm>
            <a:off x="260350" y="908555"/>
            <a:ext cx="7156450" cy="239909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1C7E25A-5B8F-6DB8-4441-3B7700B9D25A}"/>
              </a:ext>
            </a:extLst>
          </p:cNvPr>
          <p:cNvSpPr txBox="1">
            <a:spLocks/>
          </p:cNvSpPr>
          <p:nvPr/>
        </p:nvSpPr>
        <p:spPr>
          <a:xfrm>
            <a:off x="260350" y="993221"/>
            <a:ext cx="7734300" cy="405291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第一部分：机器学习基础知识（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次课）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第二部分：常用机器学习方法（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次课）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第三部分：进阶知识（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次课）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第四部分：大模型前沿（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次课）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备注：预计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16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次课（不含国庆假期、期中考试）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87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考核方式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055AF-24D4-EC80-E397-85BDE1ECAC8A}"/>
              </a:ext>
            </a:extLst>
          </p:cNvPr>
          <p:cNvSpPr txBox="1">
            <a:spLocks/>
          </p:cNvSpPr>
          <p:nvPr/>
        </p:nvSpPr>
        <p:spPr>
          <a:xfrm>
            <a:off x="260350" y="908555"/>
            <a:ext cx="7156450" cy="239909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DE29E5-900C-2B41-9886-B96D41C97B9C}"/>
              </a:ext>
            </a:extLst>
          </p:cNvPr>
          <p:cNvSpPr txBox="1">
            <a:spLocks/>
          </p:cNvSpPr>
          <p:nvPr/>
        </p:nvSpPr>
        <p:spPr>
          <a:xfrm>
            <a:off x="260350" y="993221"/>
            <a:ext cx="7734300" cy="405291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期中考试（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30%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期末考试（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70%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备注：鼓励线下出席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兼顾离群点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675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硬核离群点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055AF-24D4-EC80-E397-85BDE1ECAC8A}"/>
              </a:ext>
            </a:extLst>
          </p:cNvPr>
          <p:cNvSpPr txBox="1">
            <a:spLocks/>
          </p:cNvSpPr>
          <p:nvPr/>
        </p:nvSpPr>
        <p:spPr>
          <a:xfrm>
            <a:off x="260350" y="908555"/>
            <a:ext cx="7156450" cy="239909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DE29E5-900C-2B41-9886-B96D41C97B9C}"/>
              </a:ext>
            </a:extLst>
          </p:cNvPr>
          <p:cNvSpPr txBox="1">
            <a:spLocks/>
          </p:cNvSpPr>
          <p:nvPr/>
        </p:nvSpPr>
        <p:spPr>
          <a:xfrm>
            <a:off x="260350" y="993221"/>
            <a:ext cx="7734300" cy="405291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顶级会议论文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27DC36-A9DF-2657-240E-625CD175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" y="1654671"/>
            <a:ext cx="8180225" cy="42101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EAEC29-B9BC-B23F-A9BD-B1872AE0B399}"/>
              </a:ext>
            </a:extLst>
          </p:cNvPr>
          <p:cNvSpPr txBox="1"/>
          <p:nvPr/>
        </p:nvSpPr>
        <p:spPr>
          <a:xfrm>
            <a:off x="3422650" y="1207263"/>
            <a:ext cx="4987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https://csrankings.org/#/index?mlmining&amp;world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62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硬核离群点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055AF-24D4-EC80-E397-85BDE1ECAC8A}"/>
              </a:ext>
            </a:extLst>
          </p:cNvPr>
          <p:cNvSpPr txBox="1">
            <a:spLocks/>
          </p:cNvSpPr>
          <p:nvPr/>
        </p:nvSpPr>
        <p:spPr>
          <a:xfrm>
            <a:off x="260350" y="908555"/>
            <a:ext cx="7156450" cy="239909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DE29E5-900C-2B41-9886-B96D41C97B9C}"/>
              </a:ext>
            </a:extLst>
          </p:cNvPr>
          <p:cNvSpPr txBox="1">
            <a:spLocks/>
          </p:cNvSpPr>
          <p:nvPr/>
        </p:nvSpPr>
        <p:spPr>
          <a:xfrm>
            <a:off x="260350" y="993221"/>
            <a:ext cx="7734300" cy="405291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顶级会议论文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EAEC29-B9BC-B23F-A9BD-B1872AE0B399}"/>
              </a:ext>
            </a:extLst>
          </p:cNvPr>
          <p:cNvSpPr txBox="1"/>
          <p:nvPr/>
        </p:nvSpPr>
        <p:spPr>
          <a:xfrm>
            <a:off x="3422650" y="1207263"/>
            <a:ext cx="4987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https://csrankings.org/#/index?mlmining&amp;world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E620A5-F802-E025-1F97-3F8087CD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63" y="1759859"/>
            <a:ext cx="2927112" cy="44888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CB2511-6029-61D1-F190-9E9BBD0CD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9859"/>
            <a:ext cx="3341511" cy="445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90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硬核离群点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055AF-24D4-EC80-E397-85BDE1ECAC8A}"/>
              </a:ext>
            </a:extLst>
          </p:cNvPr>
          <p:cNvSpPr txBox="1">
            <a:spLocks/>
          </p:cNvSpPr>
          <p:nvPr/>
        </p:nvSpPr>
        <p:spPr>
          <a:xfrm>
            <a:off x="260350" y="908555"/>
            <a:ext cx="7156450" cy="239909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DE29E5-900C-2B41-9886-B96D41C97B9C}"/>
              </a:ext>
            </a:extLst>
          </p:cNvPr>
          <p:cNvSpPr txBox="1">
            <a:spLocks/>
          </p:cNvSpPr>
          <p:nvPr/>
        </p:nvSpPr>
        <p:spPr>
          <a:xfrm>
            <a:off x="260350" y="993221"/>
            <a:ext cx="7734300" cy="405291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顶级会议论文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EAEC29-B9BC-B23F-A9BD-B1872AE0B399}"/>
              </a:ext>
            </a:extLst>
          </p:cNvPr>
          <p:cNvSpPr txBox="1"/>
          <p:nvPr/>
        </p:nvSpPr>
        <p:spPr>
          <a:xfrm>
            <a:off x="3422650" y="1207263"/>
            <a:ext cx="49875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https://csrankings.org/#/index?mlmining&amp;world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9CDC1D-3963-1E7E-2F67-EE3A5264B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6" y="2077155"/>
            <a:ext cx="2594327" cy="34591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69A8FC-70DC-A145-ABFE-90F4361E7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36" y="2077154"/>
            <a:ext cx="2594327" cy="34591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3B81A8-87A6-7BBC-9C78-EDE6592CB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95" y="2077154"/>
            <a:ext cx="2594327" cy="34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5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硬核离群点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7055AF-24D4-EC80-E397-85BDE1ECAC8A}"/>
              </a:ext>
            </a:extLst>
          </p:cNvPr>
          <p:cNvSpPr txBox="1">
            <a:spLocks/>
          </p:cNvSpPr>
          <p:nvPr/>
        </p:nvSpPr>
        <p:spPr>
          <a:xfrm>
            <a:off x="260350" y="908555"/>
            <a:ext cx="7156450" cy="239909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7DE29E5-900C-2B41-9886-B96D41C97B9C}"/>
              </a:ext>
            </a:extLst>
          </p:cNvPr>
          <p:cNvSpPr txBox="1">
            <a:spLocks/>
          </p:cNvSpPr>
          <p:nvPr/>
        </p:nvSpPr>
        <p:spPr>
          <a:xfrm>
            <a:off x="260350" y="993221"/>
            <a:ext cx="7734300" cy="405291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A5A372-5362-1918-DBF5-532BD123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14" y="1046417"/>
            <a:ext cx="6516511" cy="476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2435"/>
      </p:ext>
    </p:extLst>
  </p:cSld>
  <p:clrMapOvr>
    <a:masterClrMapping/>
  </p:clrMapOvr>
</p:sld>
</file>

<file path=ppt/theme/theme1.xml><?xml version="1.0" encoding="utf-8"?>
<a:theme xmlns:a="http://schemas.openxmlformats.org/drawingml/2006/main" name="机器学习v2.1rgb">
  <a:themeElements>
    <a:clrScheme name="机器学习">
      <a:dk1>
        <a:sysClr val="windowText" lastClr="000000"/>
      </a:dk1>
      <a:lt1>
        <a:sysClr val="window" lastClr="FFFFFF"/>
      </a:lt1>
      <a:dk2>
        <a:srgbClr val="16754D"/>
      </a:dk2>
      <a:lt2>
        <a:srgbClr val="FFFFFF"/>
      </a:lt2>
      <a:accent1>
        <a:srgbClr val="16754D"/>
      </a:accent1>
      <a:accent2>
        <a:srgbClr val="329E6E"/>
      </a:accent2>
      <a:accent3>
        <a:srgbClr val="FFC000"/>
      </a:accent3>
      <a:accent4>
        <a:srgbClr val="C00000"/>
      </a:accent4>
      <a:accent5>
        <a:srgbClr val="0070C0"/>
      </a:accent5>
      <a:accent6>
        <a:srgbClr val="002060"/>
      </a:accent6>
      <a:hlink>
        <a:srgbClr val="80C000"/>
      </a:hlink>
      <a:folHlink>
        <a:srgbClr val="CC66FF"/>
      </a:folHlink>
    </a:clrScheme>
    <a:fontScheme name="机器学习">
      <a:majorFont>
        <a:latin typeface="Verdana"/>
        <a:ea typeface="幼圆"/>
        <a:cs typeface=""/>
      </a:majorFont>
      <a:minorFont>
        <a:latin typeface="Verdana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器学习v2.1rgb" id="{EEBC26C2-D188-4AC0-8846-32FF974952E7}" vid="{5872C309-9AD6-4384-AB1E-DDF89DAEFE7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机器学习v2.1rgb</Template>
  <TotalTime>17109</TotalTime>
  <Words>1747</Words>
  <Application>Microsoft Macintosh PowerPoint</Application>
  <PresentationFormat>全屏显示(4:3)</PresentationFormat>
  <Paragraphs>260</Paragraphs>
  <Slides>38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华文仿宋</vt:lpstr>
      <vt:lpstr>Microsoft YaHei</vt:lpstr>
      <vt:lpstr>幼圆</vt:lpstr>
      <vt:lpstr>Arial</vt:lpstr>
      <vt:lpstr>Cambria Math</vt:lpstr>
      <vt:lpstr>Verdana</vt:lpstr>
      <vt:lpstr>Wingdings</vt:lpstr>
      <vt:lpstr>Wingdings 2</vt:lpstr>
      <vt:lpstr>机器学习v2.1rgb</vt:lpstr>
      <vt:lpstr>工作表</vt:lpstr>
      <vt:lpstr>Equation</vt:lpstr>
      <vt:lpstr>PowerPoint 演示文稿</vt:lpstr>
      <vt:lpstr>其它教材</vt:lpstr>
      <vt:lpstr>思考</vt:lpstr>
      <vt:lpstr>章节内容设置</vt:lpstr>
      <vt:lpstr>考核方式</vt:lpstr>
      <vt:lpstr>硬核离群点</vt:lpstr>
      <vt:lpstr>硬核离群点</vt:lpstr>
      <vt:lpstr>硬核离群点</vt:lpstr>
      <vt:lpstr>硬核离群点</vt:lpstr>
      <vt:lpstr>第一章：绪论</vt:lpstr>
      <vt:lpstr>大纲</vt:lpstr>
      <vt:lpstr>机器学习</vt:lpstr>
      <vt:lpstr>机器学习其它定义</vt:lpstr>
      <vt:lpstr>机器学习与数据挖掘</vt:lpstr>
      <vt:lpstr>典型的机器学习过程</vt:lpstr>
      <vt:lpstr>大纲</vt:lpstr>
      <vt:lpstr>基本术语-数据</vt:lpstr>
      <vt:lpstr>基本术语-任务</vt:lpstr>
      <vt:lpstr>基本术语-任务</vt:lpstr>
      <vt:lpstr>基本术语-泛化能力</vt:lpstr>
      <vt:lpstr>大纲</vt:lpstr>
      <vt:lpstr>假设空间</vt:lpstr>
      <vt:lpstr>大纲</vt:lpstr>
      <vt:lpstr>归纳偏好</vt:lpstr>
      <vt:lpstr>归纳偏好</vt:lpstr>
      <vt:lpstr>归纳偏好</vt:lpstr>
      <vt:lpstr>NoFreeLunch</vt:lpstr>
      <vt:lpstr>大纲</vt:lpstr>
      <vt:lpstr>发展历程</vt:lpstr>
      <vt:lpstr>发展历程</vt:lpstr>
      <vt:lpstr>发展历程</vt:lpstr>
      <vt:lpstr>大纲</vt:lpstr>
      <vt:lpstr>应用现状</vt:lpstr>
      <vt:lpstr>应用现状</vt:lpstr>
      <vt:lpstr>应用现状</vt:lpstr>
      <vt:lpstr>大纲</vt:lpstr>
      <vt:lpstr>阅读材料</vt:lpstr>
      <vt:lpstr>阅读材料</vt:lpstr>
    </vt:vector>
  </TitlesOfParts>
  <Company>LAMDA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机器学习-第一章</dc:title>
  <dc:creator>LAMDA Group</dc:creator>
  <cp:lastModifiedBy>李 俊涛</cp:lastModifiedBy>
  <cp:revision>93</cp:revision>
  <dcterms:created xsi:type="dcterms:W3CDTF">2015-12-30T14:22:19Z</dcterms:created>
  <dcterms:modified xsi:type="dcterms:W3CDTF">2025-08-20T08:43:40Z</dcterms:modified>
</cp:coreProperties>
</file>